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58"/>
  </p:notesMasterIdLst>
  <p:handoutMasterIdLst>
    <p:handoutMasterId r:id="rId59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53" r:id="rId12"/>
    <p:sldId id="2145705988" r:id="rId13"/>
    <p:sldId id="2145705989" r:id="rId14"/>
    <p:sldId id="2145705990" r:id="rId15"/>
    <p:sldId id="2145705991" r:id="rId16"/>
    <p:sldId id="2145705978" r:id="rId17"/>
    <p:sldId id="2145705992" r:id="rId18"/>
    <p:sldId id="2145705998" r:id="rId19"/>
    <p:sldId id="2145705993" r:id="rId20"/>
    <p:sldId id="2145705994" r:id="rId21"/>
    <p:sldId id="2145706002" r:id="rId22"/>
    <p:sldId id="2145705976" r:id="rId23"/>
    <p:sldId id="2145705995" r:id="rId24"/>
    <p:sldId id="2145705977" r:id="rId25"/>
    <p:sldId id="2145705979" r:id="rId26"/>
    <p:sldId id="2145705980" r:id="rId27"/>
    <p:sldId id="2145705981" r:id="rId28"/>
    <p:sldId id="2145705982" r:id="rId29"/>
    <p:sldId id="2145705983" r:id="rId30"/>
    <p:sldId id="2145705985" r:id="rId31"/>
    <p:sldId id="2145705984" r:id="rId32"/>
    <p:sldId id="258" r:id="rId33"/>
    <p:sldId id="257" r:id="rId34"/>
    <p:sldId id="256" r:id="rId35"/>
    <p:sldId id="2145705996" r:id="rId36"/>
    <p:sldId id="2145705997" r:id="rId37"/>
    <p:sldId id="2145705971" r:id="rId38"/>
    <p:sldId id="2145705972" r:id="rId39"/>
    <p:sldId id="2145705974" r:id="rId40"/>
    <p:sldId id="2145705975" r:id="rId41"/>
    <p:sldId id="2145705955" r:id="rId42"/>
    <p:sldId id="2145706000" r:id="rId43"/>
    <p:sldId id="2145706001" r:id="rId44"/>
    <p:sldId id="2145705999" r:id="rId45"/>
    <p:sldId id="2145705954" r:id="rId46"/>
    <p:sldId id="2145705956" r:id="rId47"/>
    <p:sldId id="2145705960" r:id="rId48"/>
    <p:sldId id="2145705959" r:id="rId49"/>
    <p:sldId id="2145705962" r:id="rId50"/>
    <p:sldId id="2145705964" r:id="rId51"/>
    <p:sldId id="2145705961" r:id="rId52"/>
    <p:sldId id="2145705963" r:id="rId53"/>
    <p:sldId id="2145705823" r:id="rId54"/>
    <p:sldId id="2145705934" r:id="rId55"/>
    <p:sldId id="2145705791" r:id="rId56"/>
    <p:sldId id="2145705742" r:id="rId57"/>
  </p:sldIdLst>
  <p:sldSz cx="12192000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53"/>
            <p14:sldId id="2145705988"/>
            <p14:sldId id="2145705989"/>
            <p14:sldId id="2145705990"/>
            <p14:sldId id="2145705991"/>
            <p14:sldId id="2145705978"/>
            <p14:sldId id="2145705992"/>
            <p14:sldId id="2145705998"/>
            <p14:sldId id="2145705993"/>
            <p14:sldId id="2145705994"/>
            <p14:sldId id="2145706002"/>
            <p14:sldId id="2145705976"/>
            <p14:sldId id="2145705995"/>
            <p14:sldId id="2145705977"/>
            <p14:sldId id="2145705979"/>
            <p14:sldId id="2145705980"/>
            <p14:sldId id="2145705981"/>
            <p14:sldId id="2145705982"/>
            <p14:sldId id="2145705983"/>
            <p14:sldId id="2145705985"/>
            <p14:sldId id="2145705984"/>
            <p14:sldId id="258"/>
            <p14:sldId id="257"/>
            <p14:sldId id="256"/>
            <p14:sldId id="2145705996"/>
            <p14:sldId id="2145705997"/>
            <p14:sldId id="2145705971"/>
            <p14:sldId id="2145705972"/>
            <p14:sldId id="2145705974"/>
            <p14:sldId id="2145705975"/>
            <p14:sldId id="2145705955"/>
            <p14:sldId id="2145706000"/>
            <p14:sldId id="2145706001"/>
            <p14:sldId id="2145705999"/>
            <p14:sldId id="2145705954"/>
            <p14:sldId id="2145705956"/>
            <p14:sldId id="2145705960"/>
            <p14:sldId id="2145705959"/>
            <p14:sldId id="2145705962"/>
            <p14:sldId id="2145705964"/>
            <p14:sldId id="2145705961"/>
            <p14:sldId id="2145705963"/>
            <p14:sldId id="2145705823"/>
            <p14:sldId id="2145705934"/>
            <p14:sldId id="2145705791"/>
            <p14:sldId id="21457057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E6CF"/>
    <a:srgbClr val="00467F"/>
    <a:srgbClr val="F300D6"/>
    <a:srgbClr val="9A07C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1187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104" y="72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24.07.2025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732B-A90F-8D5D-BC11-31989F5E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E6DF9-56B6-F167-A160-325A1559E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71FF7-7471-F2AC-BFDB-E75C9889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B24AF-8C35-ED54-E5D9-F6526A353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4034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0FD71-48F5-798B-D95D-87F3BE20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5A6FE-DD5C-6739-C43B-69E4FC826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5F54-2F33-C9C1-8076-716C5258C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7DE2-EBB5-B666-188C-C44A09716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093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7F808-AE03-1B87-5439-80DF9D14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63E27-8522-2188-E4EA-2A07F737E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80BF-F095-0509-F5DF-722DC6896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59DB-D6BD-5CC3-90E4-73A3D4F89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40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60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731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DBF0-C82F-284C-CDD5-B41662AB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91748-B469-4A0B-AE9E-DCC9291C6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CA89B-0BD6-B373-AA60-CCE8BF92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EA23-894D-09A3-4F61-566EC9D2E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742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6C0BB-5D52-D084-0F86-3B87E68C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E0F3-C4D4-4395-A71E-F20F5CB0F165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A7413-5B81-EE79-BD80-AFFEA0BF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84E6-BD83-83D4-2F37-71F4689D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BF1E-9B31-4A48-BB41-4A3DC728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6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06" imgH="306" progId="TCLayout.ActiveDocument.1">
                  <p:embed/>
                </p:oleObj>
              </mc:Choice>
              <mc:Fallback>
                <p:oleObj name="think-cell Slide" r:id="rId29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  <p:sldLayoutId id="2147483710" r:id="rId26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81.png"/><Relationship Id="rId5" Type="http://schemas.openxmlformats.org/officeDocument/2006/relationships/image" Target="../media/image80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oleObject" Target="../embeddings/oleObject30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9CD291-54FA-B5BF-BC02-262B3FE81D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2" b="18935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3BB1-04D3-D44E-D3AF-D8E44CE473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3" b="16733"/>
          <a:stretch/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ListType</a:t>
            </a:r>
            <a:endParaRPr lang="en-US" dirty="0"/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83D327-463A-4708-65FF-5FAFB616FC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F9E42F-0779-C3DB-72DC-BA807177D9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5" b="20714"/>
          <a:stretch>
            <a:fillRect/>
          </a:stretch>
        </p:blipFill>
        <p:spPr>
          <a:xfrm>
            <a:off x="20" y="1098000"/>
            <a:ext cx="12191980" cy="57600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ListType</a:t>
            </a:r>
            <a:r>
              <a:rPr lang="en-US" dirty="0"/>
              <a:t>, List &amp; Workspace</a:t>
            </a:r>
          </a:p>
        </p:txBody>
      </p:sp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3D28FB-8479-2A35-2252-C8B58B1320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7" t="14755" r="-4465" b="13188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16BAC6-8E26-0DB0-6F17-F9BD82F50C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10" t="9891" r="-8110" b="12775"/>
          <a:stretch>
            <a:fillRect/>
          </a:stretch>
        </p:blipFill>
        <p:spPr>
          <a:xfrm>
            <a:off x="20" y="1098000"/>
            <a:ext cx="12191980" cy="57600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TemplateView</a:t>
            </a:r>
            <a:r>
              <a:rPr lang="en-US" dirty="0"/>
              <a:t> &amp; </a:t>
            </a:r>
            <a:r>
              <a:rPr lang="en-US" dirty="0" err="1"/>
              <a:t>TemplateColumn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C7235-3786-2EA9-6492-9743F019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215075C-6B3E-EF70-FE95-7133C73D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ListViewTypeSetting</a:t>
            </a:r>
            <a:endParaRPr lang="en-US" dirty="0"/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39D7B9-5F70-3651-D46D-E3EF37AADC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2" t="1652" r="-22552" b="1720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13230280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168-A54D-1E35-1B4C-FCF0D7D1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19643D-733D-D349-F2E8-DA057B3C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9" y="346842"/>
            <a:ext cx="4171532" cy="1098000"/>
          </a:xfrm>
        </p:spPr>
        <p:txBody>
          <a:bodyPr/>
          <a:lstStyle/>
          <a:p>
            <a:r>
              <a:rPr lang="en-US" dirty="0"/>
              <a:t>Mind Map Simplify for User, Template, List,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FAD0E-268C-B66B-6371-C08C2B20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98" y="309518"/>
            <a:ext cx="5668166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180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5C78C51-2A0E-46F2-E6AC-C896B9AA1B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6FD30-21A4-FB6B-8623-726594B1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54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</a:t>
            </a:r>
            <a:r>
              <a:rPr lang="en-GB"/>
              <a:t>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E2D3B35-A18C-D186-D64B-D328715811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12" b="31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9974AA-5DF1-9C0D-F66D-9FD2CBE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477BCB-B513-D488-7D2D-E3D3E9E1D4B8}"/>
              </a:ext>
            </a:extLst>
          </p:cNvPr>
          <p:cNvSpPr/>
          <p:nvPr/>
        </p:nvSpPr>
        <p:spPr>
          <a:xfrm>
            <a:off x="666750" y="2657475"/>
            <a:ext cx="2828925" cy="173355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9B0AE-0EB0-58F1-AE31-A0CD40E645F9}"/>
              </a:ext>
            </a:extLst>
          </p:cNvPr>
          <p:cNvSpPr/>
          <p:nvPr/>
        </p:nvSpPr>
        <p:spPr>
          <a:xfrm>
            <a:off x="139959" y="3069771"/>
            <a:ext cx="4506686" cy="457200"/>
          </a:xfrm>
          <a:prstGeom prst="rect">
            <a:avLst/>
          </a:prstGeom>
          <a:noFill/>
          <a:ln w="28575">
            <a:solidFill>
              <a:srgbClr val="005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7F438-59B9-0571-C076-8577A6AC563D}"/>
              </a:ext>
            </a:extLst>
          </p:cNvPr>
          <p:cNvSpPr/>
          <p:nvPr/>
        </p:nvSpPr>
        <p:spPr>
          <a:xfrm>
            <a:off x="666750" y="3069771"/>
            <a:ext cx="2828925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42BB6-D92C-3E7A-7F53-AE0CCDDC500A}"/>
              </a:ext>
            </a:extLst>
          </p:cNvPr>
          <p:cNvSpPr txBox="1"/>
          <p:nvPr/>
        </p:nvSpPr>
        <p:spPr>
          <a:xfrm>
            <a:off x="2081212" y="2230016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14246-D313-17A3-70AB-8AF00F31B9EB}"/>
              </a:ext>
            </a:extLst>
          </p:cNvPr>
          <p:cNvSpPr/>
          <p:nvPr/>
        </p:nvSpPr>
        <p:spPr>
          <a:xfrm>
            <a:off x="1505531" y="2287164"/>
            <a:ext cx="2366671" cy="303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DynamicColumn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7E205-1EF2-A7EC-C241-1301CD59E17C}"/>
              </a:ext>
            </a:extLst>
          </p:cNvPr>
          <p:cNvSpPr/>
          <p:nvPr/>
        </p:nvSpPr>
        <p:spPr>
          <a:xfrm>
            <a:off x="4814596" y="3153747"/>
            <a:ext cx="1390261" cy="373224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Row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CC4A74-743B-8ECA-EDBE-38542B3989DC}"/>
              </a:ext>
            </a:extLst>
          </p:cNvPr>
          <p:cNvSpPr/>
          <p:nvPr/>
        </p:nvSpPr>
        <p:spPr>
          <a:xfrm>
            <a:off x="4117075" y="2275735"/>
            <a:ext cx="2118049" cy="326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Column Value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FDC4ED-AED6-3B0C-A067-33A9C967EFD0}"/>
              </a:ext>
            </a:extLst>
          </p:cNvPr>
          <p:cNvCxnSpPr>
            <a:cxnSpLocks/>
          </p:cNvCxnSpPr>
          <p:nvPr/>
        </p:nvCxnSpPr>
        <p:spPr>
          <a:xfrm flipH="1">
            <a:off x="3495675" y="2556588"/>
            <a:ext cx="880382" cy="5131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78F52A-C4ED-EF24-99DA-610D8C66DD28}"/>
              </a:ext>
            </a:extLst>
          </p:cNvPr>
          <p:cNvSpPr/>
          <p:nvPr/>
        </p:nvSpPr>
        <p:spPr>
          <a:xfrm>
            <a:off x="666750" y="5148651"/>
            <a:ext cx="1899168" cy="494522"/>
          </a:xfrm>
          <a:prstGeom prst="rect">
            <a:avLst/>
          </a:prstGeom>
          <a:solidFill>
            <a:srgbClr val="005194"/>
          </a:solidFill>
          <a:ln>
            <a:solidFill>
              <a:srgbClr val="005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1 List Row Value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07E9A6-DF13-4457-230D-7A945E159EBB}"/>
              </a:ext>
            </a:extLst>
          </p:cNvPr>
          <p:cNvSpPr/>
          <p:nvPr/>
        </p:nvSpPr>
        <p:spPr>
          <a:xfrm>
            <a:off x="8529766" y="5232626"/>
            <a:ext cx="2082282" cy="326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Column Value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5F2DFB-F31F-F5FC-9CBB-977D7EEB30A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2565918" y="5395912"/>
            <a:ext cx="5963848" cy="0"/>
          </a:xfrm>
          <a:prstGeom prst="straightConnector1">
            <a:avLst/>
          </a:prstGeom>
          <a:ln w="28575">
            <a:solidFill>
              <a:srgbClr val="005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949C2C3-FCA9-857E-E806-9FA96C02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131" y="5395912"/>
            <a:ext cx="2139881" cy="49381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159C736-A3AF-C818-DE20-8585E4CAD87E}"/>
              </a:ext>
            </a:extLst>
          </p:cNvPr>
          <p:cNvSpPr/>
          <p:nvPr/>
        </p:nvSpPr>
        <p:spPr>
          <a:xfrm>
            <a:off x="8920095" y="5644436"/>
            <a:ext cx="2082282" cy="326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Column Value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48B2BF-9247-8566-66BF-4F5D374E47BB}"/>
              </a:ext>
            </a:extLst>
          </p:cNvPr>
          <p:cNvSpPr txBox="1"/>
          <p:nvPr/>
        </p:nvSpPr>
        <p:spPr>
          <a:xfrm>
            <a:off x="3212761" y="5073422"/>
            <a:ext cx="459393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 ListRowValue has many ListColumnValue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160587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E57-82CF-CD7B-E15B-05F9B1849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7ECD67-6B32-4122-F9AC-7BECA01F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Row -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53334-9034-2BC4-D837-82BDAE44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193838"/>
            <a:ext cx="9421540" cy="5496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681A80-FAA8-4A4F-ADCB-5D8BFE7EE1C2}"/>
              </a:ext>
            </a:extLst>
          </p:cNvPr>
          <p:cNvSpPr/>
          <p:nvPr/>
        </p:nvSpPr>
        <p:spPr>
          <a:xfrm>
            <a:off x="431999" y="1856792"/>
            <a:ext cx="6304703" cy="3041779"/>
          </a:xfrm>
          <a:prstGeom prst="rect">
            <a:avLst/>
          </a:prstGeom>
          <a:noFill/>
          <a:ln w="38100">
            <a:solidFill>
              <a:srgbClr val="005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867B-75B7-2A90-05EA-A2D29368EC5E}"/>
              </a:ext>
            </a:extLst>
          </p:cNvPr>
          <p:cNvSpPr/>
          <p:nvPr/>
        </p:nvSpPr>
        <p:spPr>
          <a:xfrm>
            <a:off x="500385" y="1978090"/>
            <a:ext cx="2112186" cy="62515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6B9-B3AA-5D18-AC70-788A26DE9CC3}"/>
              </a:ext>
            </a:extLst>
          </p:cNvPr>
          <p:cNvSpPr/>
          <p:nvPr/>
        </p:nvSpPr>
        <p:spPr>
          <a:xfrm>
            <a:off x="562296" y="2265007"/>
            <a:ext cx="1837257" cy="2736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E06BD-FCA9-DEFC-FD36-025FD9D537D5}"/>
              </a:ext>
            </a:extLst>
          </p:cNvPr>
          <p:cNvSpPr txBox="1"/>
          <p:nvPr/>
        </p:nvSpPr>
        <p:spPr>
          <a:xfrm>
            <a:off x="2680957" y="1978090"/>
            <a:ext cx="914400" cy="2799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chemeClr val="tx2"/>
                </a:solidFill>
              </a:rPr>
              <a:t>1 List Dynamic Column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0D96E-88B9-B4AF-F48D-82848589E28D}"/>
              </a:ext>
            </a:extLst>
          </p:cNvPr>
          <p:cNvSpPr txBox="1"/>
          <p:nvPr/>
        </p:nvSpPr>
        <p:spPr>
          <a:xfrm>
            <a:off x="2714993" y="2261896"/>
            <a:ext cx="914400" cy="2799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1 List Column Value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94AEE2-6DDB-9941-0675-C2B81F9DC78D}"/>
              </a:ext>
            </a:extLst>
          </p:cNvPr>
          <p:cNvSpPr/>
          <p:nvPr/>
        </p:nvSpPr>
        <p:spPr>
          <a:xfrm>
            <a:off x="7044612" y="1380931"/>
            <a:ext cx="2743200" cy="2118042"/>
          </a:xfrm>
          <a:prstGeom prst="rect">
            <a:avLst/>
          </a:prstGeom>
          <a:noFill/>
          <a:ln w="38100"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BD8430-98E8-1471-9E62-FC4D4CDD88E1}"/>
              </a:ext>
            </a:extLst>
          </p:cNvPr>
          <p:cNvSpPr/>
          <p:nvPr/>
        </p:nvSpPr>
        <p:spPr>
          <a:xfrm>
            <a:off x="10151999" y="1380931"/>
            <a:ext cx="1305993" cy="326572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Comment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6F842-3F56-6F17-AA76-9FB7A0E0AFD2}"/>
              </a:ext>
            </a:extLst>
          </p:cNvPr>
          <p:cNvSpPr txBox="1"/>
          <p:nvPr/>
        </p:nvSpPr>
        <p:spPr>
          <a:xfrm>
            <a:off x="7044612" y="3611333"/>
            <a:ext cx="419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5194"/>
                </a:solidFill>
              </a:rPr>
              <a:t>Each ListRow </a:t>
            </a:r>
            <a:r>
              <a:rPr lang="en-US"/>
              <a:t>may be associated with zero or more </a:t>
            </a:r>
            <a:r>
              <a:rPr lang="en-US" b="1">
                <a:solidFill>
                  <a:srgbClr val="F39800"/>
                </a:solidFill>
              </a:rPr>
              <a:t>Comment</a:t>
            </a:r>
            <a:r>
              <a:rPr lang="en-US"/>
              <a:t> entries.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E77D58-5F15-0047-B64D-CF788E3B36CA}"/>
              </a:ext>
            </a:extLst>
          </p:cNvPr>
          <p:cNvSpPr/>
          <p:nvPr/>
        </p:nvSpPr>
        <p:spPr>
          <a:xfrm>
            <a:off x="7156580" y="2603241"/>
            <a:ext cx="2472612" cy="718458"/>
          </a:xfrm>
          <a:prstGeom prst="rect">
            <a:avLst/>
          </a:prstGeom>
          <a:noFill/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3E2BC-4A66-7B10-61A3-D224E4F43ADD}"/>
              </a:ext>
            </a:extLst>
          </p:cNvPr>
          <p:cNvSpPr txBox="1"/>
          <p:nvPr/>
        </p:nvSpPr>
        <p:spPr>
          <a:xfrm>
            <a:off x="9965507" y="2605199"/>
            <a:ext cx="1794495" cy="72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F39800"/>
                </a:solidFill>
              </a:rPr>
              <a:t>Properties of </a:t>
            </a:r>
            <a:r>
              <a:rPr lang="en-US" b="1">
                <a:solidFill>
                  <a:srgbClr val="F39800"/>
                </a:solidFill>
              </a:rPr>
              <a:t>Comment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3A3DE1-BE0A-5F5A-FCE1-FD114A41BB31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9629192" y="2962470"/>
            <a:ext cx="336315" cy="6034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465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58AAB76-D849-F6C2-3ABA-76E243355F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78" b="278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4164AD5-B982-4387-740A-5FCB4CE4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Column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1FF10B-B8E4-7C51-AC69-54BD317AB51B}"/>
              </a:ext>
            </a:extLst>
          </p:cNvPr>
          <p:cNvSpPr/>
          <p:nvPr/>
        </p:nvSpPr>
        <p:spPr>
          <a:xfrm>
            <a:off x="7800392" y="3144415"/>
            <a:ext cx="1800808" cy="2696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FF41CF-88F4-A05A-CC85-8C64C0D9DFB9}"/>
              </a:ext>
            </a:extLst>
          </p:cNvPr>
          <p:cNvSpPr/>
          <p:nvPr/>
        </p:nvSpPr>
        <p:spPr>
          <a:xfrm>
            <a:off x="7683759" y="2649894"/>
            <a:ext cx="2034073" cy="3265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System DataType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51503-739D-8641-F94B-38BA836B3121}"/>
              </a:ext>
            </a:extLst>
          </p:cNvPr>
          <p:cNvSpPr/>
          <p:nvPr/>
        </p:nvSpPr>
        <p:spPr>
          <a:xfrm>
            <a:off x="5402424" y="3429000"/>
            <a:ext cx="1567543" cy="3592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F195E9-7CA9-6EA6-4300-ED24C88FDC9D}"/>
              </a:ext>
            </a:extLst>
          </p:cNvPr>
          <p:cNvCxnSpPr>
            <a:stCxn id="15" idx="3"/>
          </p:cNvCxnSpPr>
          <p:nvPr/>
        </p:nvCxnSpPr>
        <p:spPr>
          <a:xfrm flipV="1">
            <a:off x="6969967" y="3601616"/>
            <a:ext cx="830425" cy="69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314988-BA57-1D14-762B-2437B2D3FC66}"/>
              </a:ext>
            </a:extLst>
          </p:cNvPr>
          <p:cNvSpPr txBox="1"/>
          <p:nvPr/>
        </p:nvSpPr>
        <p:spPr>
          <a:xfrm>
            <a:off x="7074936" y="3278545"/>
            <a:ext cx="620486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B050"/>
                </a:solidFill>
              </a:rPr>
              <a:t>Has 1</a:t>
            </a:r>
            <a:endParaRPr lang="en-US" dirty="0" err="1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98552-728A-BD7D-447D-F4104DCDC92C}"/>
              </a:ext>
            </a:extLst>
          </p:cNvPr>
          <p:cNvSpPr txBox="1"/>
          <p:nvPr/>
        </p:nvSpPr>
        <p:spPr>
          <a:xfrm>
            <a:off x="5445189" y="3099903"/>
            <a:ext cx="620486" cy="35728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B050"/>
                </a:solidFill>
              </a:rPr>
              <a:t>1 List Column</a:t>
            </a:r>
            <a:endParaRPr lang="en-US" dirty="0" err="1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5D01B6-40B5-C7AC-CFE7-BEE63BC839E0}"/>
              </a:ext>
            </a:extLst>
          </p:cNvPr>
          <p:cNvSpPr/>
          <p:nvPr/>
        </p:nvSpPr>
        <p:spPr>
          <a:xfrm>
            <a:off x="7875037" y="3278545"/>
            <a:ext cx="662473" cy="32307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1EC54D-B59B-9DB9-108D-20AFC0F69E01}"/>
              </a:ext>
            </a:extLst>
          </p:cNvPr>
          <p:cNvSpPr/>
          <p:nvPr/>
        </p:nvSpPr>
        <p:spPr>
          <a:xfrm>
            <a:off x="5523722" y="4117326"/>
            <a:ext cx="1334278" cy="1341764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C9B45-30E3-1B16-FC79-B17A9839F7BB}"/>
              </a:ext>
            </a:extLst>
          </p:cNvPr>
          <p:cNvSpPr txBox="1"/>
          <p:nvPr/>
        </p:nvSpPr>
        <p:spPr>
          <a:xfrm>
            <a:off x="10300996" y="41929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09B63-BCD7-C350-13AB-CCB01E962D7E}"/>
              </a:ext>
            </a:extLst>
          </p:cNvPr>
          <p:cNvSpPr txBox="1"/>
          <p:nvPr/>
        </p:nvSpPr>
        <p:spPr>
          <a:xfrm>
            <a:off x="9971315" y="3372440"/>
            <a:ext cx="2441898" cy="72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chemeClr val="tx2"/>
                </a:solidFill>
              </a:rPr>
              <a:t>Properties of </a:t>
            </a:r>
            <a:r>
              <a:rPr lang="en-US" b="1">
                <a:solidFill>
                  <a:schemeClr val="tx2"/>
                </a:solidFill>
              </a:rPr>
              <a:t>SystemDataType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7D2D17-BFAC-F95C-AB87-8BEACDCF89A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858000" y="3608615"/>
            <a:ext cx="3113315" cy="117959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5CFE-2630-08FE-3BCE-6287E5531C4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537510" y="3440081"/>
            <a:ext cx="1433805" cy="16153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953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B8187-8035-B136-ADF0-DDE93238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57629-B4DD-A0F5-03F2-E4A55545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32" y="1247003"/>
            <a:ext cx="3648584" cy="5534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054F1-C7BA-AEFF-2B1F-980102FC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42" y="1218424"/>
            <a:ext cx="3391373" cy="55633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0B3D3C-0671-82A0-A500-C48508C3820E}"/>
              </a:ext>
            </a:extLst>
          </p:cNvPr>
          <p:cNvSpPr/>
          <p:nvPr/>
        </p:nvSpPr>
        <p:spPr>
          <a:xfrm>
            <a:off x="725233" y="2006600"/>
            <a:ext cx="2946400" cy="2311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498CE-343D-CD89-516C-D0C78E71AEF9}"/>
              </a:ext>
            </a:extLst>
          </p:cNvPr>
          <p:cNvSpPr txBox="1"/>
          <p:nvPr/>
        </p:nvSpPr>
        <p:spPr>
          <a:xfrm>
            <a:off x="4037580" y="2006599"/>
            <a:ext cx="2556329" cy="6609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B050"/>
                </a:solidFill>
              </a:rPr>
              <a:t>Properties of ListColumn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1B4BC-DF39-8C1B-1D34-70A40498A2D6}"/>
              </a:ext>
            </a:extLst>
          </p:cNvPr>
          <p:cNvSpPr/>
          <p:nvPr/>
        </p:nvSpPr>
        <p:spPr>
          <a:xfrm>
            <a:off x="4061927" y="3787014"/>
            <a:ext cx="2034073" cy="3265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SystemDataType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85E211-DA17-5A95-4BB3-634F39D0BCED}"/>
              </a:ext>
            </a:extLst>
          </p:cNvPr>
          <p:cNvSpPr/>
          <p:nvPr/>
        </p:nvSpPr>
        <p:spPr>
          <a:xfrm>
            <a:off x="769683" y="3644900"/>
            <a:ext cx="2857500" cy="610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1C0BD-3C57-7D9F-7791-E40E01B37A51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3627183" y="3950300"/>
            <a:ext cx="434744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691D4-966A-9889-6E32-23D0D772D661}"/>
              </a:ext>
            </a:extLst>
          </p:cNvPr>
          <p:cNvSpPr/>
          <p:nvPr/>
        </p:nvSpPr>
        <p:spPr>
          <a:xfrm>
            <a:off x="8644428" y="2362199"/>
            <a:ext cx="2946400" cy="3501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7DBF32-B781-EEDF-8359-FB3287931D59}"/>
              </a:ext>
            </a:extLst>
          </p:cNvPr>
          <p:cNvSpPr/>
          <p:nvPr/>
        </p:nvSpPr>
        <p:spPr>
          <a:xfrm>
            <a:off x="6758565" y="3035293"/>
            <a:ext cx="1432066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KeySetting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8E82B6-5F23-BA60-338A-CDF6F7AF0C3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190631" y="3165328"/>
            <a:ext cx="474610" cy="30229"/>
          </a:xfrm>
          <a:prstGeom prst="straightConnector1">
            <a:avLst/>
          </a:prstGeom>
          <a:ln w="9525">
            <a:solidFill>
              <a:srgbClr val="004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858677-BA7A-0C6E-A687-DB642E03E163}"/>
              </a:ext>
            </a:extLst>
          </p:cNvPr>
          <p:cNvSpPr txBox="1"/>
          <p:nvPr/>
        </p:nvSpPr>
        <p:spPr>
          <a:xfrm>
            <a:off x="4251083" y="4628640"/>
            <a:ext cx="4055204" cy="3205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600"/>
              <a:t>1 SystemDataType has many KeySetting</a:t>
            </a:r>
            <a:endParaRPr lang="en-US" sz="16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E6F6F-0E49-840C-6555-2C4EE8EF549D}"/>
              </a:ext>
            </a:extLst>
          </p:cNvPr>
          <p:cNvSpPr/>
          <p:nvPr/>
        </p:nvSpPr>
        <p:spPr>
          <a:xfrm>
            <a:off x="4038173" y="5024153"/>
            <a:ext cx="1578856" cy="3265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SystemDataType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06AEA6-CA3D-5540-A374-1F742D1A0304}"/>
              </a:ext>
            </a:extLst>
          </p:cNvPr>
          <p:cNvSpPr/>
          <p:nvPr/>
        </p:nvSpPr>
        <p:spPr>
          <a:xfrm>
            <a:off x="6574973" y="5024153"/>
            <a:ext cx="1080172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KeySetting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5136C2-7B3A-65AF-628D-88639F394CA9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5617029" y="5184417"/>
            <a:ext cx="957944" cy="3022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F939ED4-9134-AF27-B034-1EF3E0A2A4AC}"/>
              </a:ext>
            </a:extLst>
          </p:cNvPr>
          <p:cNvSpPr/>
          <p:nvPr/>
        </p:nvSpPr>
        <p:spPr>
          <a:xfrm>
            <a:off x="6727373" y="5176553"/>
            <a:ext cx="1080172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KeySetting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6C34B7-31D1-4D08-2FBC-C2864AE012DE}"/>
              </a:ext>
            </a:extLst>
          </p:cNvPr>
          <p:cNvSpPr/>
          <p:nvPr/>
        </p:nvSpPr>
        <p:spPr>
          <a:xfrm>
            <a:off x="6879773" y="5328953"/>
            <a:ext cx="1080172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KeySetting</a:t>
            </a:r>
            <a:endParaRPr lang="en-US" sz="1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608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7A57C-3ADE-18B4-F923-A2258B47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EFAA5-F359-7E29-C55C-B4C61D1D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3496163" cy="5553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46F9B4-4F98-5A1D-C56A-1F446AE53096}"/>
              </a:ext>
            </a:extLst>
          </p:cNvPr>
          <p:cNvSpPr/>
          <p:nvPr/>
        </p:nvSpPr>
        <p:spPr>
          <a:xfrm>
            <a:off x="798286" y="3730171"/>
            <a:ext cx="2873828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16681-BC7C-8ADA-A9EB-22874F3CE76B}"/>
              </a:ext>
            </a:extLst>
          </p:cNvPr>
          <p:cNvSpPr/>
          <p:nvPr/>
        </p:nvSpPr>
        <p:spPr>
          <a:xfrm>
            <a:off x="798286" y="2196000"/>
            <a:ext cx="2873828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F226C-D9F3-514A-76C1-1FD3F300F5B6}"/>
              </a:ext>
            </a:extLst>
          </p:cNvPr>
          <p:cNvSpPr/>
          <p:nvPr/>
        </p:nvSpPr>
        <p:spPr>
          <a:xfrm>
            <a:off x="798286" y="5154724"/>
            <a:ext cx="2873828" cy="60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75D1F-CBFE-B120-3EF9-0FC2C16C3A08}"/>
              </a:ext>
            </a:extLst>
          </p:cNvPr>
          <p:cNvSpPr txBox="1"/>
          <p:nvPr/>
        </p:nvSpPr>
        <p:spPr>
          <a:xfrm>
            <a:off x="4499427" y="1201770"/>
            <a:ext cx="6883202" cy="4452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KeySetting has many “ValueType” as “ Text, Number, Boolean,…”.</a:t>
            </a: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B827E-50FC-9BA3-3F0F-467CA63668E3}"/>
              </a:ext>
            </a:extLst>
          </p:cNvPr>
          <p:cNvSpPr txBox="1"/>
          <p:nvPr/>
        </p:nvSpPr>
        <p:spPr>
          <a:xfrm>
            <a:off x="4860506" y="5234747"/>
            <a:ext cx="3764413" cy="4452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chemeClr val="tx2"/>
                </a:solidFill>
              </a:rPr>
              <a:t>1 KeySetting has 1 ValueType</a:t>
            </a:r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AACCF6-D365-4A9B-4B4C-E2B5978D0575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672114" y="5457362"/>
            <a:ext cx="118839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8722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2F076-DEE3-4400-13C2-4A09760A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1D1C4-BBA3-A22E-9656-9360688E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2991267" cy="545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2392F-5DA5-A5A0-3D4B-915D11DF5A99}"/>
              </a:ext>
            </a:extLst>
          </p:cNvPr>
          <p:cNvSpPr/>
          <p:nvPr/>
        </p:nvSpPr>
        <p:spPr>
          <a:xfrm>
            <a:off x="431999" y="2278743"/>
            <a:ext cx="2991267" cy="185782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49F05-DFBA-5F42-98B0-90F108C813B4}"/>
              </a:ext>
            </a:extLst>
          </p:cNvPr>
          <p:cNvSpPr/>
          <p:nvPr/>
        </p:nvSpPr>
        <p:spPr>
          <a:xfrm>
            <a:off x="3759200" y="1145661"/>
            <a:ext cx="2133600" cy="5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ListColumnChoice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F1DF47-0093-53D4-A4DE-CCEBD72C866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321666" y="1399661"/>
            <a:ext cx="437534" cy="879082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718C0A-E403-2661-7CA6-47DDB0A077BC}"/>
              </a:ext>
            </a:extLst>
          </p:cNvPr>
          <p:cNvSpPr txBox="1"/>
          <p:nvPr/>
        </p:nvSpPr>
        <p:spPr>
          <a:xfrm>
            <a:off x="4499428" y="2035629"/>
            <a:ext cx="5849257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00B050"/>
                </a:solidFill>
              </a:rPr>
              <a:t>A ListColumn </a:t>
            </a:r>
            <a:r>
              <a:rPr lang="en-US"/>
              <a:t>with a SystemDataType of Choice 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will have one or more associated </a:t>
            </a:r>
            <a:r>
              <a:rPr lang="en-US" b="1">
                <a:solidFill>
                  <a:schemeClr val="tx2"/>
                </a:solidFill>
              </a:rPr>
              <a:t>ListColumnChoice</a:t>
            </a:r>
            <a:r>
              <a:rPr lang="en-US"/>
              <a:t> entries.</a:t>
            </a:r>
            <a:endParaRPr lang="en-US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2513C6-007F-C239-A6B9-9D57356E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28" y="3012204"/>
            <a:ext cx="5934903" cy="31246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0E1393-1385-3005-10AA-89E4955C5B5F}"/>
              </a:ext>
            </a:extLst>
          </p:cNvPr>
          <p:cNvSpPr/>
          <p:nvPr/>
        </p:nvSpPr>
        <p:spPr>
          <a:xfrm>
            <a:off x="9004041" y="2979058"/>
            <a:ext cx="1344644" cy="17795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BB4A34-9ABF-9683-8E3A-608C7182F5BA}"/>
              </a:ext>
            </a:extLst>
          </p:cNvPr>
          <p:cNvSpPr/>
          <p:nvPr/>
        </p:nvSpPr>
        <p:spPr>
          <a:xfrm>
            <a:off x="9106678" y="4820786"/>
            <a:ext cx="1242007" cy="118812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9757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7BB2F4-31D9-DBF1-95AC-E2542BC6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7211431" cy="49632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50CB61-94AE-F265-33FC-D5270A21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Mind map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BDE7DB-16DE-0CF7-ED8E-39D84406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55" y="1242537"/>
            <a:ext cx="5881646" cy="2563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2E3DF9-53A6-2E1C-296E-90299F01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09" y="5419782"/>
            <a:ext cx="235300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550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63B1F-A783-F478-2FD3-616AD940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8E30F-B7D4-348B-E407-8D53B63AB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7211431" cy="49632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BB9ED0-13F8-0103-F544-64ECAE27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Mind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B7378-C2FA-A8CF-FB99-939A0936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41" y="1536539"/>
            <a:ext cx="5858693" cy="1819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B9FCA3-7115-F3C4-F41A-34573ABE4547}"/>
              </a:ext>
            </a:extLst>
          </p:cNvPr>
          <p:cNvSpPr/>
          <p:nvPr/>
        </p:nvSpPr>
        <p:spPr>
          <a:xfrm>
            <a:off x="5723241" y="1536539"/>
            <a:ext cx="5858693" cy="4602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1F3D-3E01-F6AD-63B3-D2486109CD9D}"/>
              </a:ext>
            </a:extLst>
          </p:cNvPr>
          <p:cNvSpPr txBox="1"/>
          <p:nvPr/>
        </p:nvSpPr>
        <p:spPr>
          <a:xfrm>
            <a:off x="5723241" y="1172645"/>
            <a:ext cx="5249559" cy="2892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 </a:t>
            </a:r>
            <a:r>
              <a:rPr lang="en-US" b="1">
                <a:solidFill>
                  <a:schemeClr val="tx2"/>
                </a:solidFill>
              </a:rPr>
              <a:t>ListDynamicColumn</a:t>
            </a:r>
            <a:r>
              <a:rPr lang="en-US"/>
              <a:t> has 1 </a:t>
            </a:r>
            <a:r>
              <a:rPr lang="en-US" b="1">
                <a:solidFill>
                  <a:srgbClr val="0CE6CF"/>
                </a:solidFill>
              </a:rPr>
              <a:t>SystemDataType</a:t>
            </a:r>
            <a:endParaRPr lang="en-US" b="1" dirty="0" err="1">
              <a:solidFill>
                <a:srgbClr val="0CE6C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8E74E-FF5B-5134-ECC4-041A14D9E272}"/>
              </a:ext>
            </a:extLst>
          </p:cNvPr>
          <p:cNvSpPr/>
          <p:nvPr/>
        </p:nvSpPr>
        <p:spPr>
          <a:xfrm>
            <a:off x="6096000" y="2071396"/>
            <a:ext cx="1940768" cy="317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AD140-BEEB-4EBA-F828-BD2E84F9FF2C}"/>
              </a:ext>
            </a:extLst>
          </p:cNvPr>
          <p:cNvSpPr/>
          <p:nvPr/>
        </p:nvSpPr>
        <p:spPr>
          <a:xfrm>
            <a:off x="9181322" y="2065175"/>
            <a:ext cx="1137610" cy="317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B1320-800A-8FED-7918-655A409065C4}"/>
              </a:ext>
            </a:extLst>
          </p:cNvPr>
          <p:cNvSpPr/>
          <p:nvPr/>
        </p:nvSpPr>
        <p:spPr>
          <a:xfrm>
            <a:off x="10378027" y="2065175"/>
            <a:ext cx="985935" cy="317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0E371-BE8D-8A4D-8246-8A152D55005A}"/>
              </a:ext>
            </a:extLst>
          </p:cNvPr>
          <p:cNvSpPr/>
          <p:nvPr/>
        </p:nvSpPr>
        <p:spPr>
          <a:xfrm>
            <a:off x="9060024" y="1536539"/>
            <a:ext cx="1258908" cy="1819529"/>
          </a:xfrm>
          <a:prstGeom prst="rect">
            <a:avLst/>
          </a:prstGeom>
          <a:noFill/>
          <a:ln w="38100">
            <a:solidFill>
              <a:srgbClr val="0CE6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2BA06-515B-493C-13CF-D1C833B08187}"/>
              </a:ext>
            </a:extLst>
          </p:cNvPr>
          <p:cNvSpPr txBox="1"/>
          <p:nvPr/>
        </p:nvSpPr>
        <p:spPr>
          <a:xfrm>
            <a:off x="5723241" y="3506835"/>
            <a:ext cx="5858692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00B050"/>
                </a:solidFill>
              </a:rPr>
              <a:t>The value of a ListColumnValue </a:t>
            </a:r>
            <a:r>
              <a:rPr lang="en-US"/>
              <a:t>is determined based 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on </a:t>
            </a:r>
            <a:r>
              <a:rPr lang="en-US" b="1">
                <a:solidFill>
                  <a:srgbClr val="0CE6CF"/>
                </a:solidFill>
              </a:rPr>
              <a:t>the value of its associated SystemDataType</a:t>
            </a:r>
            <a:endParaRPr lang="en-US" b="1" dirty="0" err="1">
              <a:solidFill>
                <a:srgbClr val="0CE6C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782CB2-87A5-AF1C-7EA9-7488DF331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241" y="5452403"/>
            <a:ext cx="235300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536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239E-9ED6-9ADE-D9AB-489761C8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CFFF78-C039-D372-D59D-447617C9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Mind map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D7D76-E6F3-7306-DF01-1BCA0502F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70" y="1470277"/>
            <a:ext cx="6438283" cy="2087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B1130E-A958-30FE-4717-CFA8C4C6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5" y="1098000"/>
            <a:ext cx="2198448" cy="3332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33C9CA-3233-715E-7BA1-EB96AFAE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36" y="1024057"/>
            <a:ext cx="2198448" cy="34413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2DF5E2-776E-A7B2-88E0-795FAC1AE589}"/>
              </a:ext>
            </a:extLst>
          </p:cNvPr>
          <p:cNvSpPr/>
          <p:nvPr/>
        </p:nvSpPr>
        <p:spPr>
          <a:xfrm>
            <a:off x="323927" y="1825928"/>
            <a:ext cx="2331224" cy="263949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96FC5-7B54-AD74-816B-7AD7AC8EE3ED}"/>
              </a:ext>
            </a:extLst>
          </p:cNvPr>
          <p:cNvSpPr/>
          <p:nvPr/>
        </p:nvSpPr>
        <p:spPr>
          <a:xfrm>
            <a:off x="2861058" y="1297192"/>
            <a:ext cx="2331224" cy="31682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356425-2351-9D47-2165-2E525015DF8A}"/>
              </a:ext>
            </a:extLst>
          </p:cNvPr>
          <p:cNvSpPr txBox="1"/>
          <p:nvPr/>
        </p:nvSpPr>
        <p:spPr>
          <a:xfrm>
            <a:off x="323927" y="4736145"/>
            <a:ext cx="11115404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/>
              <a:t>The DataTypeSettingKey </a:t>
            </a:r>
            <a:r>
              <a:rPr lang="en-US"/>
              <a:t>table defines how many </a:t>
            </a:r>
            <a:r>
              <a:rPr lang="en-US" b="1">
                <a:solidFill>
                  <a:srgbClr val="FFC000"/>
                </a:solidFill>
              </a:rPr>
              <a:t>KeySettings</a:t>
            </a:r>
            <a:r>
              <a:rPr lang="en-US"/>
              <a:t> are associated with each </a:t>
            </a:r>
            <a:r>
              <a:rPr lang="en-US" b="1">
                <a:solidFill>
                  <a:srgbClr val="0CE6CF"/>
                </a:solidFill>
              </a:rPr>
              <a:t>SystemDataType</a:t>
            </a:r>
            <a:endParaRPr lang="en-US" b="1" dirty="0" err="1">
              <a:solidFill>
                <a:srgbClr val="0CE6C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795EC-3891-052D-390B-852B7050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831" y="2955548"/>
            <a:ext cx="2271292" cy="4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3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97CB4-D32F-DF4B-AD9F-94F8676E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06EF5-8FE1-8FBD-66B4-42818B9D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1698DF-8B6D-A8B1-D018-C0D96BBC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5" y="1057418"/>
            <a:ext cx="2198448" cy="34413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0477F4-69C2-BFFF-BFBB-E9AF68C8AE4F}"/>
              </a:ext>
            </a:extLst>
          </p:cNvPr>
          <p:cNvSpPr/>
          <p:nvPr/>
        </p:nvSpPr>
        <p:spPr>
          <a:xfrm>
            <a:off x="323927" y="1834170"/>
            <a:ext cx="2423168" cy="47605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0D6E-BED7-8B0A-9D98-3CB7EC7D5FF8}"/>
              </a:ext>
            </a:extLst>
          </p:cNvPr>
          <p:cNvSpPr txBox="1"/>
          <p:nvPr/>
        </p:nvSpPr>
        <p:spPr>
          <a:xfrm>
            <a:off x="323927" y="4736144"/>
            <a:ext cx="11330008" cy="11794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39800"/>
                </a:solidFill>
              </a:rPr>
              <a:t>The KeySetting </a:t>
            </a:r>
            <a:r>
              <a:rPr lang="en-US">
                <a:solidFill>
                  <a:srgbClr val="F39800"/>
                </a:solidFill>
              </a:rPr>
              <a:t>table </a:t>
            </a:r>
            <a:r>
              <a:rPr lang="en-US"/>
              <a:t>defines </a:t>
            </a:r>
            <a:r>
              <a:rPr lang="en-US" b="1"/>
              <a:t>the ValueType </a:t>
            </a:r>
            <a:r>
              <a:rPr lang="en-US"/>
              <a:t>for </a:t>
            </a:r>
            <a:r>
              <a:rPr lang="en-US" b="1"/>
              <a:t>each setting key</a:t>
            </a:r>
            <a:r>
              <a:rPr lang="en-US"/>
              <a:t>.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/>
              <a:t>The ListColumnSettingValue </a:t>
            </a:r>
            <a:r>
              <a:rPr lang="en-US"/>
              <a:t>table records the actual values assigned to </a:t>
            </a:r>
            <a:r>
              <a:rPr lang="en-US" b="1"/>
              <a:t>each KeySetting</a:t>
            </a:r>
            <a:r>
              <a:rPr lang="en-US"/>
              <a:t> for a given 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ListDynamicColumn</a:t>
            </a:r>
            <a:r>
              <a:rPr lang="en-US"/>
              <a:t>, based on its </a:t>
            </a:r>
            <a:r>
              <a:rPr lang="en-US" b="1">
                <a:solidFill>
                  <a:srgbClr val="0CE6CF"/>
                </a:solidFill>
              </a:rPr>
              <a:t>SystemDataType</a:t>
            </a:r>
            <a:r>
              <a:rPr lang="en-US"/>
              <a:t>.</a:t>
            </a:r>
            <a:endParaRPr lang="en-US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58B7F-A490-7963-93DE-B349E34057A4}"/>
              </a:ext>
            </a:extLst>
          </p:cNvPr>
          <p:cNvSpPr/>
          <p:nvPr/>
        </p:nvSpPr>
        <p:spPr>
          <a:xfrm>
            <a:off x="323927" y="2986305"/>
            <a:ext cx="2423168" cy="47605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89DAD6-D14D-57DF-4EAC-907401C5BD2B}"/>
              </a:ext>
            </a:extLst>
          </p:cNvPr>
          <p:cNvSpPr/>
          <p:nvPr/>
        </p:nvSpPr>
        <p:spPr>
          <a:xfrm>
            <a:off x="323927" y="4022722"/>
            <a:ext cx="2423168" cy="47605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C59AC3-E089-681A-F694-0E8CE4756F68}"/>
              </a:ext>
            </a:extLst>
          </p:cNvPr>
          <p:cNvSpPr txBox="1"/>
          <p:nvPr/>
        </p:nvSpPr>
        <p:spPr>
          <a:xfrm>
            <a:off x="3020941" y="1470277"/>
            <a:ext cx="2340741" cy="195872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KeySetting. ValueType: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Text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Number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Boolean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970D0E-8C0C-C992-3079-0C1C246BD97F}"/>
              </a:ext>
            </a:extLst>
          </p:cNvPr>
          <p:cNvCxnSpPr>
            <a:stCxn id="19" idx="3"/>
          </p:cNvCxnSpPr>
          <p:nvPr/>
        </p:nvCxnSpPr>
        <p:spPr>
          <a:xfrm flipV="1">
            <a:off x="2747095" y="2072198"/>
            <a:ext cx="273846" cy="1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E171A6-CD9F-8535-EA72-5D91D1C89D14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2747095" y="2449639"/>
            <a:ext cx="273846" cy="77469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8C209A-1B51-F9C6-B8D6-77F3B21F2DD4}"/>
              </a:ext>
            </a:extLst>
          </p:cNvPr>
          <p:cNvCxnSpPr>
            <a:stCxn id="24" idx="3"/>
          </p:cNvCxnSpPr>
          <p:nvPr/>
        </p:nvCxnSpPr>
        <p:spPr>
          <a:xfrm flipV="1">
            <a:off x="2747095" y="2864498"/>
            <a:ext cx="273846" cy="139625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E1B3BDB-8270-325D-D410-4E38F1FBCA2F}"/>
              </a:ext>
            </a:extLst>
          </p:cNvPr>
          <p:cNvSpPr/>
          <p:nvPr/>
        </p:nvSpPr>
        <p:spPr>
          <a:xfrm>
            <a:off x="3130583" y="4056416"/>
            <a:ext cx="3452328" cy="442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ListColumnSettingValue.KeyValue: False</a:t>
            </a: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03ED6D-DFCF-5AD4-9183-F65B5446001D}"/>
              </a:ext>
            </a:extLst>
          </p:cNvPr>
          <p:cNvSpPr/>
          <p:nvPr/>
        </p:nvSpPr>
        <p:spPr>
          <a:xfrm>
            <a:off x="3130583" y="3573269"/>
            <a:ext cx="3452328" cy="442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ListColumnSettingValue.KeyValue: 255</a:t>
            </a:r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68EE27-5CFB-8D55-2AA0-BCE344506A73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2747095" y="3224334"/>
            <a:ext cx="383488" cy="56995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CE1AE-F6B1-2FF7-2E3A-3B442876F8A8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2747095" y="4260751"/>
            <a:ext cx="383488" cy="1668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587CC9F-B0A7-5405-49B7-DE61791B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70" y="1098000"/>
            <a:ext cx="6178817" cy="19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1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1D9879-ECA6-411C-4BF9-8FBE4684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35" y="730713"/>
            <a:ext cx="5131493" cy="5913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BFE42-386A-6FA4-A60A-72D734A7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97" y="647172"/>
            <a:ext cx="4442845" cy="5997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2CAB1-C38B-77C9-9C20-E4F4C308098F}"/>
              </a:ext>
            </a:extLst>
          </p:cNvPr>
          <p:cNvSpPr txBox="1">
            <a:spLocks/>
          </p:cNvSpPr>
          <p:nvPr/>
        </p:nvSpPr>
        <p:spPr>
          <a:xfrm>
            <a:off x="10640396" y="1870904"/>
            <a:ext cx="116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ShareLink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BB0FF-E946-526C-575E-CDFE1F3450C4}"/>
              </a:ext>
            </a:extLst>
          </p:cNvPr>
          <p:cNvSpPr/>
          <p:nvPr/>
        </p:nvSpPr>
        <p:spPr>
          <a:xfrm>
            <a:off x="6403368" y="1613201"/>
            <a:ext cx="4121343" cy="986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DE890-0BC2-1F5C-1AD5-531D56349ACD}"/>
              </a:ext>
            </a:extLst>
          </p:cNvPr>
          <p:cNvSpPr txBox="1">
            <a:spLocks/>
          </p:cNvSpPr>
          <p:nvPr/>
        </p:nvSpPr>
        <p:spPr>
          <a:xfrm>
            <a:off x="9235440" y="5001599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ShareLinkUserAccess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8B8A2-B9CF-B9E9-2153-9C4A706EB297}"/>
              </a:ext>
            </a:extLst>
          </p:cNvPr>
          <p:cNvSpPr/>
          <p:nvPr/>
        </p:nvSpPr>
        <p:spPr>
          <a:xfrm>
            <a:off x="3485381" y="790245"/>
            <a:ext cx="2443760" cy="615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6DD1D5-94E9-74C3-2CA3-A7A6B6FC97F3}"/>
              </a:ext>
            </a:extLst>
          </p:cNvPr>
          <p:cNvSpPr/>
          <p:nvPr/>
        </p:nvSpPr>
        <p:spPr>
          <a:xfrm>
            <a:off x="6855210" y="4751624"/>
            <a:ext cx="2326890" cy="986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D026F30-E309-2E49-AB60-959E3BB2D59C}"/>
              </a:ext>
            </a:extLst>
          </p:cNvPr>
          <p:cNvSpPr txBox="1">
            <a:spLocks/>
          </p:cNvSpPr>
          <p:nvPr/>
        </p:nvSpPr>
        <p:spPr>
          <a:xfrm>
            <a:off x="431999" y="181713"/>
            <a:ext cx="9720000" cy="109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ShareLink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42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900FC2-E60B-DFE4-9433-CC97C669C2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1" y="430461"/>
            <a:ext cx="4568474" cy="5997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2CAB1-C38B-77C9-9C20-E4F4C308098F}"/>
              </a:ext>
            </a:extLst>
          </p:cNvPr>
          <p:cNvSpPr txBox="1"/>
          <p:nvPr/>
        </p:nvSpPr>
        <p:spPr>
          <a:xfrm>
            <a:off x="8554930" y="2501899"/>
            <a:ext cx="1717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ShareLink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5E3D2-E7D9-328B-654D-F4391CCB74B3}"/>
              </a:ext>
            </a:extLst>
          </p:cNvPr>
          <p:cNvSpPr/>
          <p:nvPr/>
        </p:nvSpPr>
        <p:spPr>
          <a:xfrm>
            <a:off x="3669175" y="555585"/>
            <a:ext cx="4386805" cy="5185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361621-DB43-ABC5-66E1-E1210A60DA9F}"/>
              </a:ext>
            </a:extLst>
          </p:cNvPr>
          <p:cNvSpPr/>
          <p:nvPr/>
        </p:nvSpPr>
        <p:spPr>
          <a:xfrm>
            <a:off x="3780499" y="2285642"/>
            <a:ext cx="3453421" cy="57947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28361-C59C-69FE-3C5B-C0FFD4FF4865}"/>
              </a:ext>
            </a:extLst>
          </p:cNvPr>
          <p:cNvSpPr txBox="1"/>
          <p:nvPr/>
        </p:nvSpPr>
        <p:spPr>
          <a:xfrm>
            <a:off x="4919381" y="2550138"/>
            <a:ext cx="2224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75000"/>
                    <a:lumOff val="25000"/>
                  </a:schemeClr>
                </a:solidFill>
              </a:rPr>
              <a:t>ListMemberPermission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DB92F3-078B-A3DE-7302-217C47439291}"/>
              </a:ext>
            </a:extLst>
          </p:cNvPr>
          <p:cNvSpPr/>
          <p:nvPr/>
        </p:nvSpPr>
        <p:spPr>
          <a:xfrm>
            <a:off x="3717994" y="1605101"/>
            <a:ext cx="3578429" cy="1940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40C76-9FBF-5B6A-6C3B-C4D75B64B7F6}"/>
              </a:ext>
            </a:extLst>
          </p:cNvPr>
          <p:cNvSpPr txBox="1"/>
          <p:nvPr/>
        </p:nvSpPr>
        <p:spPr>
          <a:xfrm>
            <a:off x="6031576" y="2987683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C000"/>
                </a:solidFill>
              </a:rPr>
              <a:t>Scope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9CD6F9-8409-69A9-CCB0-10F4DB1332C0}"/>
              </a:ext>
            </a:extLst>
          </p:cNvPr>
          <p:cNvSpPr txBox="1">
            <a:spLocks/>
          </p:cNvSpPr>
          <p:nvPr/>
        </p:nvSpPr>
        <p:spPr>
          <a:xfrm>
            <a:off x="431999" y="298372"/>
            <a:ext cx="9720000" cy="109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ShareLink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4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A11AD-BF1D-F31C-4766-E03B4EC5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518706"/>
            <a:ext cx="5658640" cy="582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2E7EE-D433-BC3E-F17B-F75B7040E86C}"/>
              </a:ext>
            </a:extLst>
          </p:cNvPr>
          <p:cNvSpPr/>
          <p:nvPr/>
        </p:nvSpPr>
        <p:spPr>
          <a:xfrm>
            <a:off x="5495730" y="3060441"/>
            <a:ext cx="3032449" cy="320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268F4-8E4F-33FA-AA64-5AB1838BB827}"/>
              </a:ext>
            </a:extLst>
          </p:cNvPr>
          <p:cNvSpPr txBox="1"/>
          <p:nvPr/>
        </p:nvSpPr>
        <p:spPr>
          <a:xfrm>
            <a:off x="8925320" y="4295974"/>
            <a:ext cx="129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Permission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25312A-52EE-84F5-3043-B915FBD2F6B6}"/>
              </a:ext>
            </a:extLst>
          </p:cNvPr>
          <p:cNvSpPr/>
          <p:nvPr/>
        </p:nvSpPr>
        <p:spPr>
          <a:xfrm>
            <a:off x="3334138" y="1682621"/>
            <a:ext cx="3032449" cy="94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66B5E-2085-B8BD-5D31-EFB500AF8293}"/>
              </a:ext>
            </a:extLst>
          </p:cNvPr>
          <p:cNvSpPr txBox="1"/>
          <p:nvPr/>
        </p:nvSpPr>
        <p:spPr>
          <a:xfrm>
            <a:off x="775405" y="1890981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ShareLinkUserAccess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6E385AF-6411-F9FC-B1C4-A97686CC495C}"/>
              </a:ext>
            </a:extLst>
          </p:cNvPr>
          <p:cNvSpPr txBox="1">
            <a:spLocks/>
          </p:cNvSpPr>
          <p:nvPr/>
        </p:nvSpPr>
        <p:spPr>
          <a:xfrm>
            <a:off x="431999" y="298372"/>
            <a:ext cx="9720000" cy="109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ShareLink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4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C094-745B-76C0-0FE4-EA69BE8E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FBA9D8-68A9-2EEC-57B4-F18E828220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534"/>
          <a:stretch/>
        </p:blipFill>
        <p:spPr>
          <a:xfrm>
            <a:off x="0" y="1098246"/>
            <a:ext cx="12192000" cy="5759507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0448BBF-0904-B366-F422-AF7E647E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TrashItem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408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620E-C2AF-7A49-1D1D-203479D7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0A5419-4236-D031-3FC2-22CF5C1B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TrashItem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932198-B3F2-03CB-82EC-D5C28E0FA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1619250"/>
            <a:ext cx="4838700" cy="5238750"/>
          </a:xfrm>
          <a:prstGeom prst="rect">
            <a:avLst/>
          </a:prstGeom>
        </p:spPr>
      </p:pic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F7351B-672E-E9A8-9EC0-9B2842E721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03" t="-2" r="-64603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408750113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88FEC-547A-F886-5341-4632BEE9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35B0710-24D8-DC02-9718-E3525B6238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86104D1-D77D-CE1F-4037-4178E9734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37852E1-03D2-E167-C0F0-7FEF22D92F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81795E-264E-8AED-C6F8-535F5F376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94341412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34B99-4DB1-3DE2-B140-CCDBEFB5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&amp;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D718C-5C01-F2CA-7E07-BD09796A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4" y="2557148"/>
            <a:ext cx="11323591" cy="24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302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56B5D-A8E1-553F-2AC2-4ADA4B01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65A97-1E7A-D7FB-B751-FA6D56E1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6FA37-02BC-097C-190E-0E811F29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098000"/>
            <a:ext cx="11349708" cy="55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711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EA0F2-3EDB-688E-5D3E-010572FB9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6C873-609D-7DF4-EC79-5CFCEC27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965F6-E58A-81F8-4913-FA2722A9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1414181"/>
            <a:ext cx="789732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653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8981-4ADD-A16C-2BFF-E4D22A3A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86104D1-D77D-CE1F-4037-4178E97343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CF10AE-B8B3-FBBE-C190-E7EF3D60A2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01F208-9544-ECFF-5047-8AF5DBF78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Example data</a:t>
            </a:r>
          </a:p>
        </p:txBody>
      </p:sp>
    </p:spTree>
    <p:extLst>
      <p:ext uri="{BB962C8B-B14F-4D97-AF65-F5344CB8AC3E}">
        <p14:creationId xmlns:p14="http://schemas.microsoft.com/office/powerpoint/2010/main" val="11285196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 of MS Lists</a:t>
            </a:r>
          </a:p>
          <a:p>
            <a:r>
              <a:rPr lang="en-US"/>
              <a:t>Database Structure</a:t>
            </a:r>
          </a:p>
          <a:p>
            <a:r>
              <a:rPr lang="en-US"/>
              <a:t>Example data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7BA4A-2527-68D2-62C6-B27988A00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724E8D0-37C1-FC57-8B4E-77F88D64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– Account, Workspace &amp; List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DA9037-ACD0-8B27-1741-9DD97958A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4" t="-17479" r="-1933" b="-16551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297307399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0EED-D75B-0149-00F9-E523EAD3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CEA7D4-68D6-534B-57C3-4140E8EC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– List, </a:t>
            </a:r>
            <a:r>
              <a:rPr lang="en-US" dirty="0" err="1"/>
              <a:t>ListType</a:t>
            </a:r>
            <a:r>
              <a:rPr lang="en-US" dirty="0"/>
              <a:t> &amp; </a:t>
            </a:r>
            <a:r>
              <a:rPr lang="en-US" dirty="0" err="1"/>
              <a:t>ListTemplate</a:t>
            </a:r>
            <a:endParaRPr lang="en-US" dirty="0"/>
          </a:p>
        </p:txBody>
      </p:sp>
      <p:pic>
        <p:nvPicPr>
          <p:cNvPr id="5" name="Picture Placeholder 4" descr="A list of tasks on a white sheet&#10;&#10;AI-generated content may be incorrect.">
            <a:extLst>
              <a:ext uri="{FF2B5EF4-FFF2-40B4-BE49-F238E27FC236}">
                <a16:creationId xmlns:a16="http://schemas.microsoft.com/office/drawing/2014/main" id="{BB1D2762-882D-996A-420C-30E479188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3" t="-2996" r="-3717" b="-27958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87951711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CA5CD-778C-15A0-381B-6EC83ED3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769E39-6B28-6485-0413-F08796C7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– List &amp; View</a:t>
            </a:r>
          </a:p>
        </p:txBody>
      </p:sp>
      <p:pic>
        <p:nvPicPr>
          <p:cNvPr id="13" name="Picture Placeholder 12" descr="A screenshot of a document&#10;&#10;AI-generated content may be incorrect.">
            <a:extLst>
              <a:ext uri="{FF2B5EF4-FFF2-40B4-BE49-F238E27FC236}">
                <a16:creationId xmlns:a16="http://schemas.microsoft.com/office/drawing/2014/main" id="{80401554-1F82-00A7-7271-B5B330FA4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6" r="-8846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19206893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4CFEFAB-96BE-82CA-F1A3-86685B26F2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690" b="1690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ED88D5B-D5CD-8AB1-751D-C4CDEEFB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</p:spTree>
    <p:extLst>
      <p:ext uri="{BB962C8B-B14F-4D97-AF65-F5344CB8AC3E}">
        <p14:creationId xmlns:p14="http://schemas.microsoft.com/office/powerpoint/2010/main" val="248631062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0C84-4C97-B6D0-72EF-725FE71F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526F6E6-D768-E3B6-109B-916BBE0A8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650" r="650"/>
          <a:stretch/>
        </p:blipFill>
        <p:spPr>
          <a:xfrm>
            <a:off x="431999" y="1098304"/>
            <a:ext cx="6096000" cy="5759392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7BAB09E-7780-AC5D-27FA-FC12FDC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26702-0133-728E-0CAD-EE3DF6A8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995" y="1108988"/>
            <a:ext cx="4344006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505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68BCB1-B134-2D15-D639-9CB9923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6DC03-EDDF-B223-D0C9-FE195C2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27" y="1514778"/>
            <a:ext cx="5953724" cy="2070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D3276-20D6-C2EB-45FC-658ACF4C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49" y="1514778"/>
            <a:ext cx="1839882" cy="178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C5609-641A-5060-FFD1-0148ACA9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49" y="4239871"/>
            <a:ext cx="7278771" cy="20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6062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D57F26-19F3-4579-8A24-83EED4C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2691DA-FBFD-22F5-89DF-4A5E6A7B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579" y="1592382"/>
            <a:ext cx="4859022" cy="2950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3D530-8C59-785C-BB8D-213A4877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592382"/>
            <a:ext cx="6396795" cy="295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6355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C0CE-CDB1-08BB-B16F-AF2BF3EA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A1406-6830-0610-97D2-7E42788F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A82C9-0125-2C5A-CFAA-1C6C0454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440900"/>
            <a:ext cx="6483151" cy="2763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8D940-0CEC-630F-0E65-A8BBDA88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603" y="4488000"/>
            <a:ext cx="6147543" cy="185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4735C3-2812-CB4E-C88F-DB2F90B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374" y="2724052"/>
            <a:ext cx="2276793" cy="704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F6E4D2-2DD5-B833-7D9C-A031C1871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374" y="1287043"/>
            <a:ext cx="2781688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786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26B4-25F6-3B27-8E14-D737CB2FA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E4EB8E-D518-3DDF-0386-EDABE24A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343F-9D6B-6C80-1C5C-26E00131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18" y="1098000"/>
            <a:ext cx="2953162" cy="5391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30CA6-FCB4-7A9E-FA40-00EA4A98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399" y="1098000"/>
            <a:ext cx="5734850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931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2F20-68EE-0389-BA78-100B7F65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47938-ACAC-E604-8541-382A6EE5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8ACEE-6D95-22E8-15F3-55426919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65" y="1517271"/>
            <a:ext cx="6282336" cy="2185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C33F9-1540-41F5-63FB-16BC1A88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8" y="1517271"/>
            <a:ext cx="1969081" cy="1911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4A489-2F7C-0CD7-6738-EE1A75A98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98" y="4121703"/>
            <a:ext cx="6330539" cy="21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94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8BEDC-568D-0EE5-7DEB-9803D95A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DAD2A-83D9-E3C9-92D2-34264726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4D239-42AA-52B7-EA1A-67A67A87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45" y="4360811"/>
            <a:ext cx="5358755" cy="228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C1F12-244F-C1B9-3F0B-414E4F76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429061"/>
            <a:ext cx="749722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737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744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33" b="1" kern="1200" spc="40">
                <a:solidFill>
                  <a:schemeClr val="bg1"/>
                </a:solidFill>
                <a:cs typeface="Arial" panose="020B0604020202020204" pitchFamily="34" charset="0"/>
              </a:rPr>
              <a:t>Working area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Depending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on the slide, a single-column layout, a 2-column or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3-column layout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used.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Display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the ruler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and guides in the «View» tab.</a:t>
            </a:r>
            <a:endParaRPr lang="en-GB" sz="1600" spc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4456762" y="2173030"/>
            <a:ext cx="0" cy="4254758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Main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6869090" y="2885608"/>
            <a:ext cx="602764" cy="217375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96000" rIns="96000" bIns="96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5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" y="2406096"/>
            <a:ext cx="1966241" cy="14132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chemeClr val="tx2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rgbClr val="E30613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4761918" y="3930778"/>
            <a:ext cx="700145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4718717" y="2885608"/>
            <a:ext cx="1324291" cy="217375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Default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7589112" y="2885608"/>
            <a:ext cx="4159413" cy="217375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4718717" y="5661456"/>
            <a:ext cx="2770131" cy="217375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9015202" y="5661456"/>
            <a:ext cx="2770131" cy="217375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/>
              <a:t>MS List</a:t>
            </a:r>
            <a:r>
              <a:rPr lang="en-US"/>
              <a:t> is a tool for managing structured lists of data, similar to a simple database or table.</a:t>
            </a:r>
            <a:br>
              <a:rPr lang="en-US"/>
            </a:br>
            <a:r>
              <a:rPr lang="en-US"/>
              <a:t>It allows users to create, view, and manage information in a clear and organized way.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547A3-B6B8-D1B2-4B70-ECCFC7D84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Account</a:t>
            </a:r>
          </a:p>
          <a:p>
            <a:r>
              <a:rPr lang="en-US"/>
              <a:t>Workspace</a:t>
            </a:r>
          </a:p>
          <a:p>
            <a:r>
              <a:rPr lang="en-US"/>
              <a:t>FavoriteList</a:t>
            </a:r>
          </a:p>
          <a:p>
            <a:r>
              <a:rPr lang="en-US"/>
              <a:t>ShareList</a:t>
            </a:r>
          </a:p>
          <a:p>
            <a:r>
              <a:rPr lang="en-US"/>
              <a:t>List Member Permission</a:t>
            </a:r>
          </a:p>
          <a:p>
            <a:r>
              <a:rPr lang="en-US"/>
              <a:t>Trash</a:t>
            </a:r>
          </a:p>
          <a:p>
            <a:r>
              <a:rPr lang="en-US"/>
              <a:t>Activity</a:t>
            </a:r>
          </a:p>
          <a:p>
            <a:r>
              <a:rPr lang="en-US"/>
              <a:t>ChangeLog</a:t>
            </a:r>
          </a:p>
          <a:p>
            <a:r>
              <a:rPr lang="en-US"/>
              <a:t>Comment</a:t>
            </a:r>
          </a:p>
          <a:p>
            <a:r>
              <a:rPr lang="en-US"/>
              <a:t>Notifications</a:t>
            </a:r>
          </a:p>
          <a:p>
            <a:r>
              <a:rPr lang="en-US"/>
              <a:t>Permission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F804C-F97A-C070-71C6-F68D205D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70D1E-6228-1677-760F-A19D08CBD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r>
              <a:rPr lang="en-US" dirty="0" err="1"/>
              <a:t>ListView</a:t>
            </a:r>
            <a:endParaRPr lang="en-US" dirty="0"/>
          </a:p>
          <a:p>
            <a:r>
              <a:rPr lang="en-US" dirty="0" err="1"/>
              <a:t>ListViewSettingValue</a:t>
            </a:r>
            <a:endParaRPr lang="en-US" dirty="0"/>
          </a:p>
          <a:p>
            <a:r>
              <a:rPr lang="en-US" dirty="0" err="1"/>
              <a:t>DynamicCol</a:t>
            </a:r>
            <a:endParaRPr lang="en-US" dirty="0"/>
          </a:p>
          <a:p>
            <a:r>
              <a:rPr lang="en-US" dirty="0" err="1"/>
              <a:t>ListColValue</a:t>
            </a:r>
            <a:endParaRPr lang="en-US" dirty="0"/>
          </a:p>
          <a:p>
            <a:r>
              <a:rPr lang="en-US" dirty="0" err="1"/>
              <a:t>ListRow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45EEC-71B6-8549-066A-A3E37864A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ViewType</a:t>
            </a:r>
          </a:p>
          <a:p>
            <a:r>
              <a:rPr lang="en-US"/>
              <a:t>DataType</a:t>
            </a:r>
          </a:p>
          <a:p>
            <a:r>
              <a:rPr lang="en-US"/>
              <a:t>KeySetting</a:t>
            </a:r>
          </a:p>
          <a:p>
            <a:r>
              <a:rPr lang="en-US"/>
              <a:t>File Attachment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984E4F-1CD6-2389-FE90-9B4C122914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600" y="1522336"/>
            <a:ext cx="3488400" cy="338554"/>
          </a:xfrm>
        </p:spPr>
        <p:txBody>
          <a:bodyPr/>
          <a:lstStyle/>
          <a:p>
            <a:r>
              <a:rPr lang="en-US"/>
              <a:t>Main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A44A58-33D7-AE3F-6492-035A1311AE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1600" y="1530000"/>
            <a:ext cx="3920400" cy="338554"/>
          </a:xfrm>
        </p:spPr>
        <p:txBody>
          <a:bodyPr/>
          <a:lstStyle/>
          <a:p>
            <a:r>
              <a:rPr lang="en-US"/>
              <a:t>List Management Features</a:t>
            </a:r>
          </a:p>
        </p:txBody>
      </p:sp>
    </p:spTree>
    <p:extLst>
      <p:ext uri="{BB962C8B-B14F-4D97-AF65-F5344CB8AC3E}">
        <p14:creationId xmlns:p14="http://schemas.microsoft.com/office/powerpoint/2010/main" val="5263582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937</TotalTime>
  <Words>572</Words>
  <Application>Microsoft Office PowerPoint</Application>
  <PresentationFormat>Widescreen</PresentationFormat>
  <Paragraphs>170</Paragraphs>
  <Slides>54</Slides>
  <Notes>16</Notes>
  <HiddenSlides>3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Functionalities of MS Lists</vt:lpstr>
      <vt:lpstr>Key Functionalities of MS Lists</vt:lpstr>
      <vt:lpstr>Database Structure</vt:lpstr>
      <vt:lpstr>Dashboard</vt:lpstr>
      <vt:lpstr>User</vt:lpstr>
      <vt:lpstr>ListType</vt:lpstr>
      <vt:lpstr>ListType, List &amp; Workspace</vt:lpstr>
      <vt:lpstr>ListTemplate</vt:lpstr>
      <vt:lpstr>ListTemplate</vt:lpstr>
      <vt:lpstr>TemplateView &amp; TemplateColumn</vt:lpstr>
      <vt:lpstr>ListViewTypeSetting</vt:lpstr>
      <vt:lpstr>Mind Map Simplify for User, Template, List, View</vt:lpstr>
      <vt:lpstr>PowerPoint Presentation</vt:lpstr>
      <vt:lpstr>List</vt:lpstr>
      <vt:lpstr>List Row - Comment</vt:lpstr>
      <vt:lpstr>Custom Column</vt:lpstr>
      <vt:lpstr>SystemDataType</vt:lpstr>
      <vt:lpstr>KeySetting</vt:lpstr>
      <vt:lpstr>SystemDataType</vt:lpstr>
      <vt:lpstr>Mind map </vt:lpstr>
      <vt:lpstr>Mind map </vt:lpstr>
      <vt:lpstr>Mind map </vt:lpstr>
      <vt:lpstr>Mind map </vt:lpstr>
      <vt:lpstr>PowerPoint Presentation</vt:lpstr>
      <vt:lpstr>PowerPoint Presentation</vt:lpstr>
      <vt:lpstr>PowerPoint Presentation</vt:lpstr>
      <vt:lpstr>TrashItem</vt:lpstr>
      <vt:lpstr>TrashItem</vt:lpstr>
      <vt:lpstr>SQL</vt:lpstr>
      <vt:lpstr>Workspace &amp; List</vt:lpstr>
      <vt:lpstr>Custom Columns</vt:lpstr>
      <vt:lpstr>Share </vt:lpstr>
      <vt:lpstr>Example data</vt:lpstr>
      <vt:lpstr>Example Data – Account, Workspace &amp; List</vt:lpstr>
      <vt:lpstr>Example Data – List, ListType &amp; ListTemplate</vt:lpstr>
      <vt:lpstr>Example Data – List &amp; View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PowerPoint Presentation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13</cp:revision>
  <dcterms:created xsi:type="dcterms:W3CDTF">2025-07-10T03:51:23Z</dcterms:created>
  <dcterms:modified xsi:type="dcterms:W3CDTF">2025-07-24T11:05:13Z</dcterms:modified>
</cp:coreProperties>
</file>